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8" r:id="rId3"/>
    <p:sldId id="259" r:id="rId4"/>
    <p:sldId id="260" r:id="rId5"/>
    <p:sldId id="265" r:id="rId6"/>
    <p:sldId id="261" r:id="rId7"/>
    <p:sldId id="266" r:id="rId8"/>
    <p:sldId id="262" r:id="rId9"/>
    <p:sldId id="263" r:id="rId10"/>
    <p:sldId id="264"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11/17/2015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11/17/2015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11/17/2015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11/17/2015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11/17/2015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11/17/2015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11/17/2015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11/17/2015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11/17/2015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11/17/2015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11/17/2015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11/17/2015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11/17/2015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11/17/2015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11/17/2015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11/17/2015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11/17/2015</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8045" y="849085"/>
            <a:ext cx="8982918" cy="5159830"/>
          </a:xfrm>
          <a:prstGeom prst="rect">
            <a:avLst/>
          </a:prstGeom>
        </p:spPr>
      </p:pic>
      <p:sp>
        <p:nvSpPr>
          <p:cNvPr id="5" name="Rectangle 4"/>
          <p:cNvSpPr/>
          <p:nvPr/>
        </p:nvSpPr>
        <p:spPr>
          <a:xfrm>
            <a:off x="1724297" y="2366444"/>
            <a:ext cx="6803741" cy="923330"/>
          </a:xfrm>
          <a:prstGeom prst="rect">
            <a:avLst/>
          </a:prstGeom>
          <a:noFill/>
        </p:spPr>
        <p:txBody>
          <a:bodyPr wrap="square" lIns="91440" tIns="45720" rIns="91440" bIns="45720">
            <a:spAutoFit/>
          </a:bodyPr>
          <a:lstStyle/>
          <a:p>
            <a:pPr algn="ctr"/>
            <a:r>
              <a:rPr lang="en-US" sz="5400" b="1" cap="none" spc="600" dirty="0" smtClean="0">
                <a:ln w="13462">
                  <a:solidFill>
                    <a:schemeClr val="tx1"/>
                  </a:solidFill>
                  <a:prstDash val="solid"/>
                </a:ln>
                <a:solidFill>
                  <a:srgbClr val="FFFF00"/>
                </a:solidFill>
                <a:effectLst>
                  <a:outerShdw blurRad="38100" dist="38100" dir="2700000" algn="tl">
                    <a:srgbClr val="000000">
                      <a:alpha val="43137"/>
                    </a:srgbClr>
                  </a:outerShdw>
                </a:effectLst>
                <a:latin typeface="Agency FB" panose="020B0503020202020204" pitchFamily="34" charset="0"/>
              </a:rPr>
              <a:t>THE</a:t>
            </a:r>
            <a:r>
              <a:rPr lang="en-US" sz="5400" b="1" cap="none" spc="600" dirty="0" smtClean="0">
                <a:ln w="13462">
                  <a:solidFill>
                    <a:schemeClr val="bg1"/>
                  </a:solidFill>
                  <a:prstDash val="solid"/>
                </a:ln>
                <a:solidFill>
                  <a:srgbClr val="FFFF00"/>
                </a:solidFill>
                <a:effectLst>
                  <a:outerShdw blurRad="38100" dist="38100" dir="2700000" algn="tl">
                    <a:srgbClr val="000000">
                      <a:alpha val="43137"/>
                    </a:srgbClr>
                  </a:outerShdw>
                </a:effectLst>
                <a:latin typeface="Agency FB" panose="020B0503020202020204" pitchFamily="34" charset="0"/>
              </a:rPr>
              <a:t> </a:t>
            </a:r>
            <a:r>
              <a:rPr lang="en-US" sz="5400" b="1" cap="none" spc="600" dirty="0" smtClean="0">
                <a:ln w="13462">
                  <a:solidFill>
                    <a:schemeClr val="tx1"/>
                  </a:solidFill>
                  <a:prstDash val="solid"/>
                </a:ln>
                <a:solidFill>
                  <a:srgbClr val="FFFF00"/>
                </a:solidFill>
                <a:effectLst>
                  <a:outerShdw blurRad="38100" dist="38100" dir="2700000" algn="tl">
                    <a:srgbClr val="000000">
                      <a:alpha val="43137"/>
                    </a:srgbClr>
                  </a:outerShdw>
                </a:effectLst>
                <a:latin typeface="Agency FB" panose="020B0503020202020204" pitchFamily="34" charset="0"/>
              </a:rPr>
              <a:t>AMAZING</a:t>
            </a:r>
            <a:endParaRPr lang="en-US" sz="5400" b="1" cap="none" spc="600" dirty="0">
              <a:ln w="13462">
                <a:solidFill>
                  <a:schemeClr val="tx1"/>
                </a:solidFill>
                <a:prstDash val="solid"/>
              </a:ln>
              <a:solidFill>
                <a:srgbClr val="FFFF00"/>
              </a:solidFill>
              <a:effectLst>
                <a:outerShdw blurRad="38100" dist="38100" dir="2700000" algn="tl">
                  <a:srgbClr val="000000">
                    <a:alpha val="43137"/>
                  </a:srgbClr>
                </a:outerShdw>
              </a:effectLst>
              <a:latin typeface="Agency FB" panose="020B0503020202020204" pitchFamily="34" charset="0"/>
            </a:endParaRPr>
          </a:p>
        </p:txBody>
      </p:sp>
      <p:sp>
        <p:nvSpPr>
          <p:cNvPr id="6" name="Rectangle 5"/>
          <p:cNvSpPr/>
          <p:nvPr/>
        </p:nvSpPr>
        <p:spPr>
          <a:xfrm>
            <a:off x="2015459" y="3014444"/>
            <a:ext cx="6512579" cy="1323439"/>
          </a:xfrm>
          <a:prstGeom prst="rect">
            <a:avLst/>
          </a:prstGeom>
          <a:noFill/>
        </p:spPr>
        <p:txBody>
          <a:bodyPr wrap="square" lIns="91440" tIns="45720" rIns="91440" bIns="45720">
            <a:spAutoFit/>
          </a:bodyPr>
          <a:lstStyle/>
          <a:p>
            <a:pPr algn="ctr"/>
            <a:r>
              <a:rPr lang="en-US" sz="8000" b="1" cap="none" spc="0" dirty="0" smtClean="0">
                <a:ln w="13462">
                  <a:solidFill>
                    <a:srgbClr val="FFFF00"/>
                  </a:solidFill>
                  <a:prstDash val="solid"/>
                </a:ln>
                <a:effectLst>
                  <a:outerShdw dist="38100" dir="2700000" algn="bl" rotWithShape="0">
                    <a:schemeClr val="accent5"/>
                  </a:outerShdw>
                </a:effectLst>
              </a:rPr>
              <a:t>PLANT RACE</a:t>
            </a:r>
            <a:endParaRPr lang="en-US" sz="8000" b="1" cap="none" spc="0" dirty="0">
              <a:ln w="13462">
                <a:solidFill>
                  <a:srgbClr val="FFFF00"/>
                </a:solidFill>
                <a:prstDash val="solid"/>
              </a:ln>
              <a:effectLst>
                <a:outerShdw dist="38100" dir="2700000" algn="bl" rotWithShape="0">
                  <a:schemeClr val="accent5"/>
                </a:outerShdw>
              </a:effectLst>
            </a:endParaRPr>
          </a:p>
        </p:txBody>
      </p:sp>
    </p:spTree>
    <p:extLst>
      <p:ext uri="{BB962C8B-B14F-4D97-AF65-F5344CB8AC3E}">
        <p14:creationId xmlns:p14="http://schemas.microsoft.com/office/powerpoint/2010/main" val="78705022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4000" dirty="0" smtClean="0"/>
              <a:t>Post-Race Analysis:</a:t>
            </a:r>
            <a:endParaRPr lang="en-CA" sz="4000" dirty="0"/>
          </a:p>
        </p:txBody>
      </p:sp>
      <p:sp>
        <p:nvSpPr>
          <p:cNvPr id="3" name="TextBox 2"/>
          <p:cNvSpPr txBox="1"/>
          <p:nvPr/>
        </p:nvSpPr>
        <p:spPr>
          <a:xfrm>
            <a:off x="677334" y="1930400"/>
            <a:ext cx="7106194" cy="3693319"/>
          </a:xfrm>
          <a:prstGeom prst="rect">
            <a:avLst/>
          </a:prstGeom>
          <a:noFill/>
        </p:spPr>
        <p:txBody>
          <a:bodyPr wrap="square" rtlCol="0">
            <a:spAutoFit/>
          </a:bodyPr>
          <a:lstStyle/>
          <a:p>
            <a:pPr marL="342900" indent="-342900">
              <a:buFont typeface="+mj-lt"/>
              <a:buAutoNum type="arabicPeriod"/>
            </a:pPr>
            <a:r>
              <a:rPr lang="en-CA" sz="2600" dirty="0" smtClean="0"/>
              <a:t>If the locations were reversed, I would still have named Garth the winner, the Ginkgo Tree is best fit to each environment. </a:t>
            </a:r>
          </a:p>
          <a:p>
            <a:pPr marL="342900" indent="-342900">
              <a:buFont typeface="+mj-lt"/>
              <a:buAutoNum type="arabicPeriod"/>
            </a:pPr>
            <a:r>
              <a:rPr lang="en-CA" sz="2600" dirty="0" smtClean="0"/>
              <a:t>I wouldn’t expect other students in the class to have a different answer, but I think some will because of their imaginations.</a:t>
            </a:r>
          </a:p>
          <a:p>
            <a:pPr marL="342900" indent="-342900">
              <a:buFont typeface="+mj-lt"/>
              <a:buAutoNum type="arabicPeriod"/>
            </a:pPr>
            <a:r>
              <a:rPr lang="en-CA" sz="2600" dirty="0" smtClean="0"/>
              <a:t>No better plants come to mind, but I think that a more hardy Angiosperm may have less trouble in </a:t>
            </a:r>
            <a:r>
              <a:rPr lang="en-CA" sz="2600" smtClean="0"/>
              <a:t>each environment.</a:t>
            </a:r>
            <a:endParaRPr lang="en-CA" sz="2600" dirty="0"/>
          </a:p>
        </p:txBody>
      </p:sp>
    </p:spTree>
    <p:extLst>
      <p:ext uri="{BB962C8B-B14F-4D97-AF65-F5344CB8AC3E}">
        <p14:creationId xmlns:p14="http://schemas.microsoft.com/office/powerpoint/2010/main" val="233245782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4000" dirty="0" smtClean="0"/>
              <a:t>Round 1: Farmer’s field</a:t>
            </a:r>
            <a:br>
              <a:rPr lang="en-CA" sz="4000" dirty="0" smtClean="0"/>
            </a:br>
            <a:r>
              <a:rPr lang="en-CA" sz="4000" dirty="0" smtClean="0"/>
              <a:t>Eliminated: Lily Pad</a:t>
            </a:r>
            <a:endParaRPr lang="en-CA" sz="4000" dirty="0"/>
          </a:p>
        </p:txBody>
      </p:sp>
      <p:sp>
        <p:nvSpPr>
          <p:cNvPr id="4" name="TextBox 3"/>
          <p:cNvSpPr txBox="1"/>
          <p:nvPr/>
        </p:nvSpPr>
        <p:spPr>
          <a:xfrm>
            <a:off x="809897" y="2312126"/>
            <a:ext cx="7106194" cy="4493538"/>
          </a:xfrm>
          <a:prstGeom prst="rect">
            <a:avLst/>
          </a:prstGeom>
          <a:noFill/>
        </p:spPr>
        <p:txBody>
          <a:bodyPr wrap="square" rtlCol="0">
            <a:spAutoFit/>
          </a:bodyPr>
          <a:lstStyle/>
          <a:p>
            <a:pPr marL="285750" indent="-285750">
              <a:buFont typeface="Wingdings" panose="05000000000000000000" pitchFamily="2" charset="2"/>
              <a:buChar char="Ø"/>
            </a:pPr>
            <a:r>
              <a:rPr lang="en-CA" sz="2600" dirty="0" smtClean="0"/>
              <a:t>Like a fish out of water, Lily Pad dried out early in the game </a:t>
            </a:r>
          </a:p>
          <a:p>
            <a:pPr marL="285750" indent="-285750">
              <a:buFont typeface="Wingdings" panose="05000000000000000000" pitchFamily="2" charset="2"/>
              <a:buChar char="Ø"/>
            </a:pPr>
            <a:r>
              <a:rPr lang="en-CA" sz="2600" dirty="0" smtClean="0"/>
              <a:t>Lily’s need for water to survive and grow limits her and leads to her elimination in round 1</a:t>
            </a:r>
          </a:p>
          <a:p>
            <a:pPr marL="285750" indent="-285750">
              <a:buFont typeface="Wingdings" panose="05000000000000000000" pitchFamily="2" charset="2"/>
              <a:buChar char="Ø"/>
            </a:pPr>
            <a:r>
              <a:rPr lang="en-CA" sz="2600" dirty="0" smtClean="0"/>
              <a:t>Because a farmer’s field does not have any surface water, Lily Pad couldn’t stay hydrated.</a:t>
            </a:r>
          </a:p>
          <a:p>
            <a:pPr marL="285750" indent="-285750">
              <a:buFont typeface="Wingdings" panose="05000000000000000000" pitchFamily="2" charset="2"/>
              <a:buChar char="Ø"/>
            </a:pPr>
            <a:r>
              <a:rPr lang="en-CA" sz="2600" dirty="0" smtClean="0"/>
              <a:t>Many animals prowl around farmer’s fields and it might have been possible for them to find the racers.</a:t>
            </a:r>
            <a:endParaRPr lang="en-CA" sz="2600" dirty="0"/>
          </a:p>
        </p:txBody>
      </p:sp>
    </p:spTree>
    <p:extLst>
      <p:ext uri="{BB962C8B-B14F-4D97-AF65-F5344CB8AC3E}">
        <p14:creationId xmlns:p14="http://schemas.microsoft.com/office/powerpoint/2010/main" val="252382547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4000" dirty="0" smtClean="0"/>
              <a:t>Round 2: Peat Bog</a:t>
            </a:r>
            <a:br>
              <a:rPr lang="en-CA" sz="4000" dirty="0" smtClean="0"/>
            </a:br>
            <a:r>
              <a:rPr lang="en-CA" sz="4000" dirty="0" smtClean="0"/>
              <a:t>Eliminated: Paula Pine Tree</a:t>
            </a:r>
            <a:endParaRPr lang="en-CA" sz="4000" dirty="0"/>
          </a:p>
        </p:txBody>
      </p:sp>
      <p:sp>
        <p:nvSpPr>
          <p:cNvPr id="3" name="TextBox 2"/>
          <p:cNvSpPr txBox="1"/>
          <p:nvPr/>
        </p:nvSpPr>
        <p:spPr>
          <a:xfrm>
            <a:off x="677334" y="1930400"/>
            <a:ext cx="7106194" cy="4093428"/>
          </a:xfrm>
          <a:prstGeom prst="rect">
            <a:avLst/>
          </a:prstGeom>
          <a:noFill/>
        </p:spPr>
        <p:txBody>
          <a:bodyPr wrap="square" rtlCol="0">
            <a:spAutoFit/>
          </a:bodyPr>
          <a:lstStyle/>
          <a:p>
            <a:pPr marL="285750" indent="-285750">
              <a:buFont typeface="Wingdings" panose="05000000000000000000" pitchFamily="2" charset="2"/>
              <a:buChar char="Ø"/>
            </a:pPr>
            <a:r>
              <a:rPr lang="en-CA" sz="2600" dirty="0" smtClean="0"/>
              <a:t>Paula, being extremely heavy (its all muscle, she’s a weight-lifter) sunk into the peat bog and floated away.</a:t>
            </a:r>
          </a:p>
          <a:p>
            <a:pPr marL="285750" indent="-285750">
              <a:buFont typeface="Wingdings" panose="05000000000000000000" pitchFamily="2" charset="2"/>
              <a:buChar char="Ø"/>
            </a:pPr>
            <a:r>
              <a:rPr lang="en-CA" sz="2600" dirty="0" smtClean="0"/>
              <a:t>Paula Pine Tree’s weight ended up being a downfall in the second round.</a:t>
            </a:r>
          </a:p>
          <a:p>
            <a:pPr marL="285750" indent="-285750">
              <a:buFont typeface="Wingdings" panose="05000000000000000000" pitchFamily="2" charset="2"/>
              <a:buChar char="Ø"/>
            </a:pPr>
            <a:r>
              <a:rPr lang="en-CA" sz="2600" dirty="0" smtClean="0"/>
              <a:t>The peat bog is extremely wet and doesn’t have a lot of solid ground.</a:t>
            </a:r>
          </a:p>
          <a:p>
            <a:pPr marL="285750" indent="-285750">
              <a:buFont typeface="Wingdings" panose="05000000000000000000" pitchFamily="2" charset="2"/>
              <a:buChar char="Ø"/>
            </a:pPr>
            <a:r>
              <a:rPr lang="en-CA" sz="2600" dirty="0" smtClean="0"/>
              <a:t>Although there are many animals in the bog, few would feel the need to mess with a muscular pine tree like Paula.</a:t>
            </a:r>
            <a:endParaRPr lang="en-CA" sz="2600" dirty="0"/>
          </a:p>
        </p:txBody>
      </p:sp>
    </p:spTree>
    <p:extLst>
      <p:ext uri="{BB962C8B-B14F-4D97-AF65-F5344CB8AC3E}">
        <p14:creationId xmlns:p14="http://schemas.microsoft.com/office/powerpoint/2010/main" val="297685885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4000" dirty="0" smtClean="0"/>
              <a:t>Round 3: Semi Desert</a:t>
            </a:r>
            <a:br>
              <a:rPr lang="en-CA" sz="4000" dirty="0" smtClean="0"/>
            </a:br>
            <a:r>
              <a:rPr lang="en-CA" sz="4000" dirty="0" smtClean="0"/>
              <a:t>Eliminated: Hal Hornwort</a:t>
            </a:r>
            <a:endParaRPr lang="en-CA" sz="4000" dirty="0"/>
          </a:p>
        </p:txBody>
      </p:sp>
      <p:sp>
        <p:nvSpPr>
          <p:cNvPr id="3" name="TextBox 2"/>
          <p:cNvSpPr txBox="1"/>
          <p:nvPr/>
        </p:nvSpPr>
        <p:spPr>
          <a:xfrm>
            <a:off x="677334" y="1930400"/>
            <a:ext cx="7106194" cy="4093428"/>
          </a:xfrm>
          <a:prstGeom prst="rect">
            <a:avLst/>
          </a:prstGeom>
          <a:noFill/>
        </p:spPr>
        <p:txBody>
          <a:bodyPr wrap="square" rtlCol="0">
            <a:spAutoFit/>
          </a:bodyPr>
          <a:lstStyle/>
          <a:p>
            <a:pPr marL="285750" indent="-285750">
              <a:buFont typeface="Wingdings" panose="05000000000000000000" pitchFamily="2" charset="2"/>
              <a:buChar char="Ø"/>
            </a:pPr>
            <a:r>
              <a:rPr lang="en-CA" sz="2600" dirty="0" smtClean="0"/>
              <a:t>This was a close match, Fern and Homer both were just holding on when Hal Hornwort dried up.</a:t>
            </a:r>
          </a:p>
          <a:p>
            <a:pPr marL="285750" indent="-285750">
              <a:buFont typeface="Wingdings" panose="05000000000000000000" pitchFamily="2" charset="2"/>
              <a:buChar char="Ø"/>
            </a:pPr>
            <a:r>
              <a:rPr lang="en-CA" sz="2600" dirty="0" smtClean="0"/>
              <a:t>The Hornwort needs surface water, because there wasn’t any, Hal was eliminated in the 3</a:t>
            </a:r>
            <a:r>
              <a:rPr lang="en-CA" sz="2600" baseline="30000" dirty="0" smtClean="0"/>
              <a:t>rd</a:t>
            </a:r>
            <a:r>
              <a:rPr lang="en-CA" sz="2600" dirty="0" smtClean="0"/>
              <a:t> round.</a:t>
            </a:r>
          </a:p>
          <a:p>
            <a:pPr marL="285750" indent="-285750">
              <a:buFont typeface="Wingdings" panose="05000000000000000000" pitchFamily="2" charset="2"/>
              <a:buChar char="Ø"/>
            </a:pPr>
            <a:r>
              <a:rPr lang="en-CA" sz="2600" dirty="0" smtClean="0"/>
              <a:t>The Xinjiang semi-desert as the name suggests, doesn’t have a lot of water around, much less on the surface, where the hot sun would evaporate it on sight.</a:t>
            </a:r>
          </a:p>
        </p:txBody>
      </p:sp>
    </p:spTree>
    <p:extLst>
      <p:ext uri="{BB962C8B-B14F-4D97-AF65-F5344CB8AC3E}">
        <p14:creationId xmlns:p14="http://schemas.microsoft.com/office/powerpoint/2010/main" val="86011617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z="4000" dirty="0" smtClean="0"/>
              <a:t>Round 3 Cont</a:t>
            </a:r>
            <a:r>
              <a:rPr lang="en-CA" dirty="0"/>
              <a:t>.</a:t>
            </a:r>
          </a:p>
        </p:txBody>
      </p:sp>
      <p:sp>
        <p:nvSpPr>
          <p:cNvPr id="3" name="Rectangle 2"/>
          <p:cNvSpPr/>
          <p:nvPr/>
        </p:nvSpPr>
        <p:spPr>
          <a:xfrm>
            <a:off x="677334" y="1930400"/>
            <a:ext cx="6096000" cy="1692771"/>
          </a:xfrm>
          <a:prstGeom prst="rect">
            <a:avLst/>
          </a:prstGeom>
        </p:spPr>
        <p:txBody>
          <a:bodyPr>
            <a:spAutoFit/>
          </a:bodyPr>
          <a:lstStyle/>
          <a:p>
            <a:pPr marL="285750" indent="-285750">
              <a:buFont typeface="Wingdings" panose="05000000000000000000" pitchFamily="2" charset="2"/>
              <a:buChar char="Ø"/>
            </a:pPr>
            <a:r>
              <a:rPr lang="en-CA" sz="2600" dirty="0"/>
              <a:t>Its possible that animals living in the area could eat, or maybe even trample the contestants, however, Hal got dehydrated very quickly</a:t>
            </a:r>
            <a:r>
              <a:rPr lang="en-CA" dirty="0"/>
              <a:t>.</a:t>
            </a:r>
            <a:endParaRPr lang="en-CA" dirty="0"/>
          </a:p>
        </p:txBody>
      </p:sp>
    </p:spTree>
    <p:extLst>
      <p:ext uri="{BB962C8B-B14F-4D97-AF65-F5344CB8AC3E}">
        <p14:creationId xmlns:p14="http://schemas.microsoft.com/office/powerpoint/2010/main" val="288559769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4000" dirty="0" smtClean="0"/>
              <a:t>Round 4: African Savannah</a:t>
            </a:r>
            <a:br>
              <a:rPr lang="en-CA" sz="4000" dirty="0" smtClean="0"/>
            </a:br>
            <a:r>
              <a:rPr lang="en-CA" sz="4000" dirty="0" smtClean="0"/>
              <a:t>Eliminated: Fern, </a:t>
            </a:r>
            <a:r>
              <a:rPr lang="en-CA" sz="4000" dirty="0" err="1" smtClean="0"/>
              <a:t>Marly</a:t>
            </a:r>
            <a:r>
              <a:rPr lang="en-CA" sz="4000" dirty="0" smtClean="0"/>
              <a:t> Moss</a:t>
            </a:r>
            <a:endParaRPr lang="en-CA" sz="4000" dirty="0"/>
          </a:p>
        </p:txBody>
      </p:sp>
      <p:sp>
        <p:nvSpPr>
          <p:cNvPr id="3" name="TextBox 2"/>
          <p:cNvSpPr txBox="1"/>
          <p:nvPr/>
        </p:nvSpPr>
        <p:spPr>
          <a:xfrm>
            <a:off x="677334" y="1930400"/>
            <a:ext cx="7106194" cy="4370427"/>
          </a:xfrm>
          <a:prstGeom prst="rect">
            <a:avLst/>
          </a:prstGeom>
          <a:noFill/>
        </p:spPr>
        <p:txBody>
          <a:bodyPr wrap="square" rtlCol="0">
            <a:spAutoFit/>
          </a:bodyPr>
          <a:lstStyle/>
          <a:p>
            <a:pPr marL="285750" indent="-285750">
              <a:buFont typeface="Wingdings" panose="05000000000000000000" pitchFamily="2" charset="2"/>
              <a:buChar char="Ø"/>
            </a:pPr>
            <a:r>
              <a:rPr lang="en-CA" sz="2600" dirty="0" smtClean="0"/>
              <a:t>Because Fern needs to live in water-rich soils, she planted herself by a water hole, but was eaten by the animals that drink there. </a:t>
            </a:r>
            <a:r>
              <a:rPr lang="en-CA" sz="2600" dirty="0" err="1" smtClean="0"/>
              <a:t>Marly</a:t>
            </a:r>
            <a:r>
              <a:rPr lang="en-CA" sz="2600" dirty="0" smtClean="0"/>
              <a:t>, on the other hand stuck to Garth Ginkgo to hide from the sun, the hot air, however dehydrated her and she shriveled up and fell off Garth.</a:t>
            </a:r>
          </a:p>
          <a:p>
            <a:pPr marL="285750" indent="-285750">
              <a:buFont typeface="Wingdings" panose="05000000000000000000" pitchFamily="2" charset="2"/>
              <a:buChar char="Ø"/>
            </a:pPr>
            <a:r>
              <a:rPr lang="en-CA" sz="2600" dirty="0" smtClean="0"/>
              <a:t>Fern’s need for water-rich soils was her downfall, </a:t>
            </a:r>
            <a:r>
              <a:rPr lang="en-CA" sz="2600" dirty="0" err="1" smtClean="0"/>
              <a:t>Marly’s</a:t>
            </a:r>
            <a:r>
              <a:rPr lang="en-CA" sz="2600" dirty="0" smtClean="0"/>
              <a:t> was her lack of water storage ability.</a:t>
            </a:r>
          </a:p>
          <a:p>
            <a:pPr marL="285750" indent="-285750">
              <a:buFont typeface="Wingdings" panose="05000000000000000000" pitchFamily="2" charset="2"/>
              <a:buChar char="Ø"/>
            </a:pPr>
            <a:endParaRPr lang="en-CA" dirty="0"/>
          </a:p>
        </p:txBody>
      </p:sp>
    </p:spTree>
    <p:extLst>
      <p:ext uri="{BB962C8B-B14F-4D97-AF65-F5344CB8AC3E}">
        <p14:creationId xmlns:p14="http://schemas.microsoft.com/office/powerpoint/2010/main" val="36593532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Round 4 cont.</a:t>
            </a:r>
            <a:endParaRPr lang="en-CA" dirty="0"/>
          </a:p>
        </p:txBody>
      </p:sp>
      <p:sp>
        <p:nvSpPr>
          <p:cNvPr id="3" name="TextBox 2"/>
          <p:cNvSpPr txBox="1"/>
          <p:nvPr/>
        </p:nvSpPr>
        <p:spPr>
          <a:xfrm>
            <a:off x="677334" y="1930400"/>
            <a:ext cx="7106194" cy="3693319"/>
          </a:xfrm>
          <a:prstGeom prst="rect">
            <a:avLst/>
          </a:prstGeom>
          <a:noFill/>
        </p:spPr>
        <p:txBody>
          <a:bodyPr wrap="square" rtlCol="0">
            <a:spAutoFit/>
          </a:bodyPr>
          <a:lstStyle/>
          <a:p>
            <a:pPr marL="285750" indent="-285750">
              <a:buFont typeface="Wingdings" panose="05000000000000000000" pitchFamily="2" charset="2"/>
              <a:buChar char="Ø"/>
            </a:pPr>
            <a:r>
              <a:rPr lang="en-CA" sz="2600" dirty="0" smtClean="0"/>
              <a:t>The environment played the major role in this round, the savannah lacking in surface water and not low on beating sunshine and heat was a harsh place for each contestant, but mostly for Fern and </a:t>
            </a:r>
            <a:r>
              <a:rPr lang="en-CA" sz="2600" dirty="0" err="1" smtClean="0"/>
              <a:t>Marly</a:t>
            </a:r>
            <a:r>
              <a:rPr lang="en-CA" sz="2600" dirty="0" smtClean="0"/>
              <a:t> Moss.</a:t>
            </a:r>
          </a:p>
          <a:p>
            <a:pPr marL="285750" indent="-285750">
              <a:buFont typeface="Wingdings" panose="05000000000000000000" pitchFamily="2" charset="2"/>
              <a:buChar char="Ø"/>
            </a:pPr>
            <a:r>
              <a:rPr lang="en-CA" sz="2600" dirty="0" smtClean="0"/>
              <a:t>Predators played a role in Fern’s elimination, animals are always looking to keep themselves fed, and a water-rich plant like a fern would be a treat in the savannah.</a:t>
            </a:r>
            <a:endParaRPr lang="en-CA" sz="2600" dirty="0"/>
          </a:p>
        </p:txBody>
      </p:sp>
    </p:spTree>
    <p:extLst>
      <p:ext uri="{BB962C8B-B14F-4D97-AF65-F5344CB8AC3E}">
        <p14:creationId xmlns:p14="http://schemas.microsoft.com/office/powerpoint/2010/main" val="36899387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4000" dirty="0" smtClean="0"/>
              <a:t>Round 5: Amazon Rainforest</a:t>
            </a:r>
            <a:br>
              <a:rPr lang="en-CA" sz="4000" dirty="0" smtClean="0"/>
            </a:br>
            <a:r>
              <a:rPr lang="en-CA" sz="4000" dirty="0" smtClean="0"/>
              <a:t>Eliminated: Carla Cornstalk</a:t>
            </a:r>
            <a:endParaRPr lang="en-CA" sz="4000" dirty="0"/>
          </a:p>
        </p:txBody>
      </p:sp>
      <p:sp>
        <p:nvSpPr>
          <p:cNvPr id="3" name="TextBox 2"/>
          <p:cNvSpPr txBox="1"/>
          <p:nvPr/>
        </p:nvSpPr>
        <p:spPr>
          <a:xfrm>
            <a:off x="677334" y="1930400"/>
            <a:ext cx="7106194" cy="4093428"/>
          </a:xfrm>
          <a:prstGeom prst="rect">
            <a:avLst/>
          </a:prstGeom>
          <a:noFill/>
        </p:spPr>
        <p:txBody>
          <a:bodyPr wrap="square" rtlCol="0">
            <a:spAutoFit/>
          </a:bodyPr>
          <a:lstStyle/>
          <a:p>
            <a:pPr marL="285750" indent="-285750">
              <a:buFont typeface="Wingdings" panose="05000000000000000000" pitchFamily="2" charset="2"/>
              <a:buChar char="Ø"/>
            </a:pPr>
            <a:r>
              <a:rPr lang="en-CA" sz="2600" dirty="0" smtClean="0"/>
              <a:t>This round was very quick, as soon as the contestants parachuted in, a wild animal dashed out of the woods and devoured Carla Cornstalk!</a:t>
            </a:r>
          </a:p>
          <a:p>
            <a:pPr marL="285750" indent="-285750">
              <a:buFont typeface="Wingdings" panose="05000000000000000000" pitchFamily="2" charset="2"/>
              <a:buChar char="Ø"/>
            </a:pPr>
            <a:r>
              <a:rPr lang="en-CA" sz="2600" dirty="0" smtClean="0"/>
              <a:t>Carla’s sweet fruit was her downfall in this round and caused her elimination. </a:t>
            </a:r>
          </a:p>
          <a:p>
            <a:pPr marL="285750" indent="-285750">
              <a:buFont typeface="Wingdings" panose="05000000000000000000" pitchFamily="2" charset="2"/>
              <a:buChar char="Ø"/>
            </a:pPr>
            <a:r>
              <a:rPr lang="en-CA" sz="2600" dirty="0" smtClean="0"/>
              <a:t>The rainforest itself did not </a:t>
            </a:r>
            <a:r>
              <a:rPr lang="en-CA" sz="2600" dirty="0" err="1" smtClean="0"/>
              <a:t>contbute</a:t>
            </a:r>
            <a:r>
              <a:rPr lang="en-CA" sz="2600" dirty="0" smtClean="0"/>
              <a:t> to Carla’s elimination.</a:t>
            </a:r>
          </a:p>
          <a:p>
            <a:pPr marL="285750" indent="-285750">
              <a:buFont typeface="Wingdings" panose="05000000000000000000" pitchFamily="2" charset="2"/>
              <a:buChar char="Ø"/>
            </a:pPr>
            <a:r>
              <a:rPr lang="en-CA" sz="2600" dirty="0" smtClean="0"/>
              <a:t>The wild animal from the rainforest played the </a:t>
            </a:r>
            <a:r>
              <a:rPr lang="en-CA" sz="2600" dirty="0" err="1" smtClean="0"/>
              <a:t>preditor</a:t>
            </a:r>
            <a:r>
              <a:rPr lang="en-CA" sz="2600" dirty="0" smtClean="0"/>
              <a:t> in this round.</a:t>
            </a:r>
            <a:endParaRPr lang="en-CA" sz="2600" dirty="0"/>
          </a:p>
        </p:txBody>
      </p:sp>
    </p:spTree>
    <p:extLst>
      <p:ext uri="{BB962C8B-B14F-4D97-AF65-F5344CB8AC3E}">
        <p14:creationId xmlns:p14="http://schemas.microsoft.com/office/powerpoint/2010/main" val="323791984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4000" dirty="0" smtClean="0"/>
              <a:t>Final Round: Honolulu</a:t>
            </a:r>
            <a:br>
              <a:rPr lang="en-CA" sz="4000" dirty="0" smtClean="0"/>
            </a:br>
            <a:r>
              <a:rPr lang="en-CA" sz="4000" dirty="0" smtClean="0"/>
              <a:t>Winner: Garth Ginkgo</a:t>
            </a:r>
            <a:endParaRPr lang="en-CA" sz="4000" dirty="0"/>
          </a:p>
        </p:txBody>
      </p:sp>
      <p:sp>
        <p:nvSpPr>
          <p:cNvPr id="3" name="TextBox 2"/>
          <p:cNvSpPr txBox="1"/>
          <p:nvPr/>
        </p:nvSpPr>
        <p:spPr>
          <a:xfrm>
            <a:off x="677334" y="1930400"/>
            <a:ext cx="7106194" cy="4893647"/>
          </a:xfrm>
          <a:prstGeom prst="rect">
            <a:avLst/>
          </a:prstGeom>
          <a:noFill/>
        </p:spPr>
        <p:txBody>
          <a:bodyPr wrap="square" rtlCol="0">
            <a:spAutoFit/>
          </a:bodyPr>
          <a:lstStyle/>
          <a:p>
            <a:pPr marL="285750" indent="-285750">
              <a:buFont typeface="Wingdings" panose="05000000000000000000" pitchFamily="2" charset="2"/>
              <a:buChar char="Ø"/>
            </a:pPr>
            <a:r>
              <a:rPr lang="en-CA" sz="2600" dirty="0" smtClean="0"/>
              <a:t>With only Homer Horsetail and Garth Ginkgo remaining, this match brought forth the winner, Garth Ginkgo.</a:t>
            </a:r>
          </a:p>
          <a:p>
            <a:pPr marL="285750" indent="-285750">
              <a:buFont typeface="Wingdings" panose="05000000000000000000" pitchFamily="2" charset="2"/>
              <a:buChar char="Ø"/>
            </a:pPr>
            <a:r>
              <a:rPr lang="en-CA" sz="2600" dirty="0" smtClean="0"/>
              <a:t>Both Garth and Homer found themselves quite comfortable in Honolulu, this round was by far the longest because Homer Horsetail only lost because he died of old age (may he rest in peace) </a:t>
            </a:r>
          </a:p>
          <a:p>
            <a:pPr marL="285750" indent="-285750">
              <a:buFont typeface="Wingdings" panose="05000000000000000000" pitchFamily="2" charset="2"/>
              <a:buChar char="Ø"/>
            </a:pPr>
            <a:r>
              <a:rPr lang="en-CA" sz="2600" dirty="0" smtClean="0"/>
              <a:t>The only reason Garth won was because of his long lifespan.</a:t>
            </a:r>
          </a:p>
          <a:p>
            <a:pPr marL="285750" indent="-285750">
              <a:buFont typeface="Wingdings" panose="05000000000000000000" pitchFamily="2" charset="2"/>
              <a:buChar char="Ø"/>
            </a:pPr>
            <a:r>
              <a:rPr lang="en-CA" sz="2600" dirty="0" smtClean="0"/>
              <a:t>No predators played a role in this elimination.</a:t>
            </a:r>
          </a:p>
        </p:txBody>
      </p:sp>
    </p:spTree>
    <p:extLst>
      <p:ext uri="{BB962C8B-B14F-4D97-AF65-F5344CB8AC3E}">
        <p14:creationId xmlns:p14="http://schemas.microsoft.com/office/powerpoint/2010/main" val="2315425276"/>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287</TotalTime>
  <Words>647</Words>
  <Application>Microsoft Office PowerPoint</Application>
  <PresentationFormat>Widescreen</PresentationFormat>
  <Paragraphs>38</Paragraphs>
  <Slides>10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Agency FB</vt:lpstr>
      <vt:lpstr>Arial</vt:lpstr>
      <vt:lpstr>Trebuchet MS</vt:lpstr>
      <vt:lpstr>Wingdings</vt:lpstr>
      <vt:lpstr>Wingdings 3</vt:lpstr>
      <vt:lpstr>Facet</vt:lpstr>
      <vt:lpstr>PowerPoint Presentation</vt:lpstr>
      <vt:lpstr>Round 1: Farmer’s field Eliminated: Lily Pad</vt:lpstr>
      <vt:lpstr>Round 2: Peat Bog Eliminated: Paula Pine Tree</vt:lpstr>
      <vt:lpstr>Round 3: Semi Desert Eliminated: Hal Hornwort</vt:lpstr>
      <vt:lpstr>Round 3 Cont.</vt:lpstr>
      <vt:lpstr>Round 4: African Savannah Eliminated: Fern, Marly Moss</vt:lpstr>
      <vt:lpstr>Round 4 cont.</vt:lpstr>
      <vt:lpstr>Round 5: Amazon Rainforest Eliminated: Carla Cornstalk</vt:lpstr>
      <vt:lpstr>Final Round: Honolulu Winner: Garth Ginkgo</vt:lpstr>
      <vt:lpstr>Post-Race Analysis: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Isaiah Gladysz</dc:creator>
  <cp:lastModifiedBy>Isaiah Gladysz</cp:lastModifiedBy>
  <cp:revision>12</cp:revision>
  <dcterms:created xsi:type="dcterms:W3CDTF">2015-11-17T22:32:23Z</dcterms:created>
  <dcterms:modified xsi:type="dcterms:W3CDTF">2015-11-18T03:19:51Z</dcterms:modified>
</cp:coreProperties>
</file>