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9/28/2015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A Spoonful Of Sugar Helps The Temperature Go Down (Chapter 2)</a:t>
            </a:r>
            <a:endParaRPr lang="en-CA" dirty="0"/>
          </a:p>
        </p:txBody>
      </p:sp>
      <p:sp>
        <p:nvSpPr>
          <p:cNvPr id="3" name="Subtitle 2"/>
          <p:cNvSpPr>
            <a:spLocks noGrp="1"/>
          </p:cNvSpPr>
          <p:nvPr>
            <p:ph type="subTitle" idx="1"/>
          </p:nvPr>
        </p:nvSpPr>
        <p:spPr/>
        <p:txBody>
          <a:bodyPr/>
          <a:lstStyle/>
          <a:p>
            <a:r>
              <a:rPr lang="en-CA" dirty="0" smtClean="0"/>
              <a:t>By Isaiah Gladysz</a:t>
            </a:r>
            <a:endParaRPr lang="en-CA" dirty="0"/>
          </a:p>
        </p:txBody>
      </p:sp>
    </p:spTree>
    <p:extLst>
      <p:ext uri="{BB962C8B-B14F-4D97-AF65-F5344CB8AC3E}">
        <p14:creationId xmlns:p14="http://schemas.microsoft.com/office/powerpoint/2010/main" val="3789700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The Body’s Defense Against </a:t>
            </a:r>
            <a:br>
              <a:rPr lang="en-CA" sz="5400" dirty="0" smtClean="0"/>
            </a:br>
            <a:r>
              <a:rPr lang="en-CA" sz="5400" dirty="0" smtClean="0"/>
              <a:t>The Cold 2</a:t>
            </a:r>
            <a:endParaRPr lang="en-CA" sz="5400" dirty="0"/>
          </a:p>
        </p:txBody>
      </p:sp>
      <p:sp>
        <p:nvSpPr>
          <p:cNvPr id="3" name="TextBox 2"/>
          <p:cNvSpPr txBox="1"/>
          <p:nvPr/>
        </p:nvSpPr>
        <p:spPr>
          <a:xfrm>
            <a:off x="2307021" y="2534194"/>
            <a:ext cx="8373291" cy="3970318"/>
          </a:xfrm>
          <a:prstGeom prst="rect">
            <a:avLst/>
          </a:prstGeom>
          <a:noFill/>
        </p:spPr>
        <p:txBody>
          <a:bodyPr wrap="square" rtlCol="0">
            <a:spAutoFit/>
          </a:bodyPr>
          <a:lstStyle/>
          <a:p>
            <a:pPr marL="457200" indent="-457200">
              <a:buFont typeface="Arial" panose="020B0604020202020204" pitchFamily="34" charset="0"/>
              <a:buChar char="•"/>
            </a:pPr>
            <a:r>
              <a:rPr lang="en-CA" sz="2800" u="sng" dirty="0" smtClean="0"/>
              <a:t>Hunter’s response: </a:t>
            </a:r>
            <a:r>
              <a:rPr lang="en-CA" sz="2800" dirty="0" smtClean="0"/>
              <a:t>hunter’s response is something that few people have. When someone with hunter’s response gets cold, the capillaries in their hands and feet still constrict, but sometimes they will release, allowing a bit of flow to protect from frostbite</a:t>
            </a:r>
          </a:p>
          <a:p>
            <a:pPr marL="457200" indent="-457200">
              <a:buFont typeface="Arial" panose="020B0604020202020204" pitchFamily="34" charset="0"/>
              <a:buChar char="•"/>
            </a:pPr>
            <a:r>
              <a:rPr lang="en-CA" sz="2800" u="sng" dirty="0" smtClean="0"/>
              <a:t>Brown fat</a:t>
            </a:r>
            <a:r>
              <a:rPr lang="en-CA" sz="2800" dirty="0" smtClean="0"/>
              <a:t>: this kind of fat only exists in babies and people who have lived in extremely cold temperatures. Brown fat turns blood sugar to heat and energy right away, not used as storage.</a:t>
            </a:r>
            <a:endParaRPr lang="en-CA" sz="2800" dirty="0"/>
          </a:p>
        </p:txBody>
      </p:sp>
    </p:spTree>
    <p:extLst>
      <p:ext uri="{BB962C8B-B14F-4D97-AF65-F5344CB8AC3E}">
        <p14:creationId xmlns:p14="http://schemas.microsoft.com/office/powerpoint/2010/main" val="826532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Freezing Frogs and Diabetes </a:t>
            </a:r>
            <a:endParaRPr lang="en-CA" sz="5400" dirty="0"/>
          </a:p>
        </p:txBody>
      </p:sp>
      <p:sp>
        <p:nvSpPr>
          <p:cNvPr id="3" name="TextBox 2"/>
          <p:cNvSpPr txBox="1"/>
          <p:nvPr/>
        </p:nvSpPr>
        <p:spPr>
          <a:xfrm>
            <a:off x="2307021" y="2177142"/>
            <a:ext cx="8373291" cy="4401205"/>
          </a:xfrm>
          <a:prstGeom prst="rect">
            <a:avLst/>
          </a:prstGeom>
          <a:noFill/>
        </p:spPr>
        <p:txBody>
          <a:bodyPr wrap="square" rtlCol="0">
            <a:spAutoFit/>
          </a:bodyPr>
          <a:lstStyle/>
          <a:p>
            <a:r>
              <a:rPr lang="en-CA" sz="2800" dirty="0" smtClean="0"/>
              <a:t>The Rana Sylvatica, or Wood Frog has an interesting way to ‘hibernate,’ while most animals rely on the energy from the food they eat/store to keep them alive through the winter, the Wood Frog freezes itself. First, it drains water from its body to its abdomen, then it dumps glucose into its blood stream from the liver. This turns the frog’s blood into antifreeze basically and sleeps. When in this state, the Wood Frog doesn’t breath, and it hardly even has a heartbeat, making it seem frozen solid.</a:t>
            </a:r>
            <a:endParaRPr lang="en-CA" sz="2800" dirty="0"/>
          </a:p>
        </p:txBody>
      </p:sp>
    </p:spTree>
    <p:extLst>
      <p:ext uri="{BB962C8B-B14F-4D97-AF65-F5344CB8AC3E}">
        <p14:creationId xmlns:p14="http://schemas.microsoft.com/office/powerpoint/2010/main" val="3307902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What’s That Got To Do </a:t>
            </a:r>
            <a:br>
              <a:rPr lang="en-CA" sz="5400" dirty="0" smtClean="0"/>
            </a:br>
            <a:r>
              <a:rPr lang="en-CA" sz="5400" dirty="0" smtClean="0"/>
              <a:t>With Diabetes?</a:t>
            </a:r>
            <a:endParaRPr lang="en-CA" sz="5400" dirty="0"/>
          </a:p>
        </p:txBody>
      </p:sp>
      <p:sp>
        <p:nvSpPr>
          <p:cNvPr id="3" name="TextBox 2"/>
          <p:cNvSpPr txBox="1"/>
          <p:nvPr/>
        </p:nvSpPr>
        <p:spPr>
          <a:xfrm>
            <a:off x="2307021" y="2847702"/>
            <a:ext cx="8373291" cy="3539430"/>
          </a:xfrm>
          <a:prstGeom prst="rect">
            <a:avLst/>
          </a:prstGeom>
          <a:noFill/>
        </p:spPr>
        <p:txBody>
          <a:bodyPr wrap="square" rtlCol="0">
            <a:spAutoFit/>
          </a:bodyPr>
          <a:lstStyle/>
          <a:p>
            <a:pPr marL="457200" indent="-457200">
              <a:buFont typeface="Arial" panose="020B0604020202020204" pitchFamily="34" charset="0"/>
              <a:buChar char="•"/>
            </a:pPr>
            <a:r>
              <a:rPr lang="en-CA" sz="2800" dirty="0"/>
              <a:t>T</a:t>
            </a:r>
            <a:r>
              <a:rPr lang="en-CA" sz="2800" dirty="0" smtClean="0"/>
              <a:t>he Wood Frog uses the super high blood sugar to survive, research into this process may lead us to treating diabetes.</a:t>
            </a:r>
          </a:p>
          <a:p>
            <a:pPr marL="457200" indent="-457200">
              <a:buFont typeface="Arial" panose="020B0604020202020204" pitchFamily="34" charset="0"/>
              <a:buChar char="•"/>
            </a:pPr>
            <a:r>
              <a:rPr lang="en-CA" sz="2800" dirty="0" smtClean="0"/>
              <a:t>Because of how the frog reacts to the cold using blood sugar levels lead some to wonder if the humans living during the young Dryas (considering they did) used diabetic symptoms, with brown fat to survive the cold temperatures.</a:t>
            </a:r>
            <a:endParaRPr lang="en-CA" sz="2800" dirty="0"/>
          </a:p>
        </p:txBody>
      </p:sp>
    </p:spTree>
    <p:extLst>
      <p:ext uri="{BB962C8B-B14F-4D97-AF65-F5344CB8AC3E}">
        <p14:creationId xmlns:p14="http://schemas.microsoft.com/office/powerpoint/2010/main" val="2471463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Conclusion</a:t>
            </a:r>
            <a:endParaRPr lang="en-CA" sz="5400" dirty="0"/>
          </a:p>
        </p:txBody>
      </p:sp>
      <p:sp>
        <p:nvSpPr>
          <p:cNvPr id="3" name="TextBox 2"/>
          <p:cNvSpPr txBox="1"/>
          <p:nvPr/>
        </p:nvSpPr>
        <p:spPr>
          <a:xfrm>
            <a:off x="2307021" y="2847702"/>
            <a:ext cx="8373291" cy="3108543"/>
          </a:xfrm>
          <a:prstGeom prst="rect">
            <a:avLst/>
          </a:prstGeom>
          <a:noFill/>
        </p:spPr>
        <p:txBody>
          <a:bodyPr wrap="square" rtlCol="0">
            <a:spAutoFit/>
          </a:bodyPr>
          <a:lstStyle/>
          <a:p>
            <a:r>
              <a:rPr lang="en-CA" sz="2800" dirty="0" smtClean="0"/>
              <a:t>Diabetes is an interesting disease, it deals with blood sugar levels, and may be linked to cold weather, or perhaps even ice ages! Many different animals like rats for example can show diabetic symptoms when they get cold. Could it be that diabetes is an adaptation that the human race developed to survive the ice ages? Maybe, but we’ll have to wait for proof to know for sure.</a:t>
            </a:r>
            <a:endParaRPr lang="en-CA" sz="2800" dirty="0"/>
          </a:p>
        </p:txBody>
      </p:sp>
    </p:spTree>
    <p:extLst>
      <p:ext uri="{BB962C8B-B14F-4D97-AF65-F5344CB8AC3E}">
        <p14:creationId xmlns:p14="http://schemas.microsoft.com/office/powerpoint/2010/main" val="2360575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Introduction</a:t>
            </a:r>
            <a:endParaRPr lang="en-CA" sz="5400" dirty="0"/>
          </a:p>
        </p:txBody>
      </p:sp>
      <p:sp>
        <p:nvSpPr>
          <p:cNvPr id="5" name="TextBox 4"/>
          <p:cNvSpPr txBox="1"/>
          <p:nvPr/>
        </p:nvSpPr>
        <p:spPr>
          <a:xfrm>
            <a:off x="2052296" y="2791096"/>
            <a:ext cx="8882742" cy="2554545"/>
          </a:xfrm>
          <a:prstGeom prst="rect">
            <a:avLst/>
          </a:prstGeom>
          <a:noFill/>
        </p:spPr>
        <p:txBody>
          <a:bodyPr wrap="square" rtlCol="0">
            <a:spAutoFit/>
          </a:bodyPr>
          <a:lstStyle/>
          <a:p>
            <a:r>
              <a:rPr lang="en-CA" sz="3200" dirty="0" smtClean="0"/>
              <a:t>Diabetes is a condition where our body has trouble, or can’t maintain a good level of blood sugar (the amount of glucose in your blood) There are three different types of Diabetes: Type 1, Type 2, and  Gestational.</a:t>
            </a:r>
            <a:endParaRPr lang="en-CA" sz="3200" dirty="0"/>
          </a:p>
        </p:txBody>
      </p:sp>
    </p:spTree>
    <p:extLst>
      <p:ext uri="{BB962C8B-B14F-4D97-AF65-F5344CB8AC3E}">
        <p14:creationId xmlns:p14="http://schemas.microsoft.com/office/powerpoint/2010/main" val="3267928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Type 1 Diabetes</a:t>
            </a:r>
            <a:endParaRPr lang="en-CA" sz="5400" dirty="0"/>
          </a:p>
        </p:txBody>
      </p:sp>
      <p:sp>
        <p:nvSpPr>
          <p:cNvPr id="3" name="TextBox 2"/>
          <p:cNvSpPr txBox="1"/>
          <p:nvPr/>
        </p:nvSpPr>
        <p:spPr>
          <a:xfrm>
            <a:off x="2307021" y="2730136"/>
            <a:ext cx="8373291" cy="2677656"/>
          </a:xfrm>
          <a:prstGeom prst="rect">
            <a:avLst/>
          </a:prstGeom>
          <a:noFill/>
        </p:spPr>
        <p:txBody>
          <a:bodyPr wrap="square" rtlCol="0">
            <a:spAutoFit/>
          </a:bodyPr>
          <a:lstStyle/>
          <a:p>
            <a:pPr marL="457200" indent="-457200">
              <a:buFont typeface="Arial" panose="020B0604020202020204" pitchFamily="34" charset="0"/>
              <a:buChar char="•"/>
            </a:pPr>
            <a:r>
              <a:rPr lang="en-CA" sz="2800" dirty="0" smtClean="0"/>
              <a:t>Type 1 diabetes is sometimes referred to as ‘juvenile diabetes’ because it is usually diagnosed in youth.</a:t>
            </a:r>
          </a:p>
          <a:p>
            <a:pPr marL="457200" indent="-457200">
              <a:buFont typeface="Arial" panose="020B0604020202020204" pitchFamily="34" charset="0"/>
              <a:buChar char="•"/>
            </a:pPr>
            <a:r>
              <a:rPr lang="en-CA" sz="2800" dirty="0" smtClean="0"/>
              <a:t>This kind of diabetes is when the body cannot produce enough insulin. </a:t>
            </a:r>
          </a:p>
          <a:p>
            <a:pPr marL="457200" indent="-457200">
              <a:buFont typeface="Arial" panose="020B0604020202020204" pitchFamily="34" charset="0"/>
              <a:buChar char="•"/>
            </a:pPr>
            <a:r>
              <a:rPr lang="en-CA" sz="2800" dirty="0" smtClean="0"/>
              <a:t>People with type 1 diabetes need a daily injection of insulin, and need to exercise and diet accordingly.</a:t>
            </a:r>
            <a:endParaRPr lang="en-CA" sz="2800" dirty="0"/>
          </a:p>
        </p:txBody>
      </p:sp>
    </p:spTree>
    <p:extLst>
      <p:ext uri="{BB962C8B-B14F-4D97-AF65-F5344CB8AC3E}">
        <p14:creationId xmlns:p14="http://schemas.microsoft.com/office/powerpoint/2010/main" val="438235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Type 2 Diabetes</a:t>
            </a:r>
            <a:endParaRPr lang="en-CA" sz="5400" dirty="0"/>
          </a:p>
        </p:txBody>
      </p:sp>
      <p:sp>
        <p:nvSpPr>
          <p:cNvPr id="3" name="TextBox 2"/>
          <p:cNvSpPr txBox="1"/>
          <p:nvPr/>
        </p:nvSpPr>
        <p:spPr>
          <a:xfrm>
            <a:off x="2307021" y="2730136"/>
            <a:ext cx="8373291" cy="3539430"/>
          </a:xfrm>
          <a:prstGeom prst="rect">
            <a:avLst/>
          </a:prstGeom>
          <a:noFill/>
        </p:spPr>
        <p:txBody>
          <a:bodyPr wrap="square" rtlCol="0">
            <a:spAutoFit/>
          </a:bodyPr>
          <a:lstStyle/>
          <a:p>
            <a:pPr marL="457200" indent="-457200">
              <a:buFont typeface="Arial" panose="020B0604020202020204" pitchFamily="34" charset="0"/>
              <a:buChar char="•"/>
            </a:pPr>
            <a:r>
              <a:rPr lang="en-CA" sz="2800" dirty="0" smtClean="0"/>
              <a:t>Type 2 diabetes is known as ‘adult-onset’ diabetes, however it is not restricted to adults. Youth are also diagnosed with this type.</a:t>
            </a:r>
          </a:p>
          <a:p>
            <a:pPr marL="457200" indent="-457200">
              <a:buFont typeface="Arial" panose="020B0604020202020204" pitchFamily="34" charset="0"/>
              <a:buChar char="•"/>
            </a:pPr>
            <a:r>
              <a:rPr lang="en-CA" sz="2800" dirty="0" smtClean="0"/>
              <a:t>Type 2 diabetes deals with the pancreas making fluctuating levels of insulin, so it makes enough sometimes, sometimes it doesn’t. </a:t>
            </a:r>
          </a:p>
          <a:p>
            <a:pPr marL="457200" indent="-457200">
              <a:buFont typeface="Arial" panose="020B0604020202020204" pitchFamily="34" charset="0"/>
              <a:buChar char="•"/>
            </a:pPr>
            <a:r>
              <a:rPr lang="en-CA" sz="2800" dirty="0" smtClean="0"/>
              <a:t>This kind of diabetes can be managed with exercise and dieting.</a:t>
            </a:r>
            <a:endParaRPr lang="en-CA" sz="2800" dirty="0"/>
          </a:p>
        </p:txBody>
      </p:sp>
    </p:spTree>
    <p:extLst>
      <p:ext uri="{BB962C8B-B14F-4D97-AF65-F5344CB8AC3E}">
        <p14:creationId xmlns:p14="http://schemas.microsoft.com/office/powerpoint/2010/main" val="3138191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Gestational Diabetes</a:t>
            </a:r>
            <a:endParaRPr lang="en-CA" sz="5400" dirty="0"/>
          </a:p>
        </p:txBody>
      </p:sp>
      <p:sp>
        <p:nvSpPr>
          <p:cNvPr id="3" name="TextBox 2"/>
          <p:cNvSpPr txBox="1"/>
          <p:nvPr/>
        </p:nvSpPr>
        <p:spPr>
          <a:xfrm>
            <a:off x="2307021" y="2730136"/>
            <a:ext cx="8373291" cy="3108543"/>
          </a:xfrm>
          <a:prstGeom prst="rect">
            <a:avLst/>
          </a:prstGeom>
          <a:noFill/>
        </p:spPr>
        <p:txBody>
          <a:bodyPr wrap="square" rtlCol="0">
            <a:spAutoFit/>
          </a:bodyPr>
          <a:lstStyle/>
          <a:p>
            <a:pPr marL="457200" indent="-457200">
              <a:buFont typeface="Arial" panose="020B0604020202020204" pitchFamily="34" charset="0"/>
              <a:buChar char="•"/>
            </a:pPr>
            <a:r>
              <a:rPr lang="en-CA" sz="2800" dirty="0" smtClean="0"/>
              <a:t>Gestational diabetes is a less serious, short term type. </a:t>
            </a:r>
          </a:p>
          <a:p>
            <a:pPr marL="457200" indent="-457200">
              <a:buFont typeface="Arial" panose="020B0604020202020204" pitchFamily="34" charset="0"/>
              <a:buChar char="•"/>
            </a:pPr>
            <a:r>
              <a:rPr lang="en-CA" sz="2800" dirty="0" smtClean="0"/>
              <a:t>Occurs during pregnancy and is believed to be induced by the fetus, like it’s asking for more nutrition.</a:t>
            </a:r>
          </a:p>
          <a:p>
            <a:pPr marL="457200" indent="-457200">
              <a:buFont typeface="Arial" panose="020B0604020202020204" pitchFamily="34" charset="0"/>
              <a:buChar char="•"/>
            </a:pPr>
            <a:r>
              <a:rPr lang="en-CA" sz="2800" dirty="0" smtClean="0"/>
              <a:t>Happens to 4% of pregnant women, ends after pregnancy</a:t>
            </a:r>
            <a:endParaRPr lang="en-CA" sz="2800" dirty="0"/>
          </a:p>
        </p:txBody>
      </p:sp>
    </p:spTree>
    <p:extLst>
      <p:ext uri="{BB962C8B-B14F-4D97-AF65-F5344CB8AC3E}">
        <p14:creationId xmlns:p14="http://schemas.microsoft.com/office/powerpoint/2010/main" val="3771457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The Younger Dryas and a </a:t>
            </a:r>
            <a:br>
              <a:rPr lang="en-CA" sz="5400" dirty="0" smtClean="0"/>
            </a:br>
            <a:r>
              <a:rPr lang="en-CA" sz="5400" dirty="0" smtClean="0"/>
              <a:t>Bunch of Ice</a:t>
            </a:r>
            <a:endParaRPr lang="en-CA" sz="5400" dirty="0"/>
          </a:p>
        </p:txBody>
      </p:sp>
      <p:sp>
        <p:nvSpPr>
          <p:cNvPr id="3" name="TextBox 2"/>
          <p:cNvSpPr txBox="1"/>
          <p:nvPr/>
        </p:nvSpPr>
        <p:spPr>
          <a:xfrm>
            <a:off x="2307021" y="2456795"/>
            <a:ext cx="8373291" cy="4401205"/>
          </a:xfrm>
          <a:prstGeom prst="rect">
            <a:avLst/>
          </a:prstGeom>
          <a:noFill/>
        </p:spPr>
        <p:txBody>
          <a:bodyPr wrap="square" rtlCol="0">
            <a:spAutoFit/>
          </a:bodyPr>
          <a:lstStyle/>
          <a:p>
            <a:pPr marL="457200" indent="-457200">
              <a:buFont typeface="Arial" panose="020B0604020202020204" pitchFamily="34" charset="0"/>
              <a:buChar char="•"/>
            </a:pPr>
            <a:r>
              <a:rPr lang="en-CA" sz="2800" dirty="0" smtClean="0"/>
              <a:t>Scientists studying ice ages named the last ice age Younger Dryas, this was named after the Dryas </a:t>
            </a:r>
            <a:r>
              <a:rPr lang="en-CA" sz="2800" dirty="0" err="1" smtClean="0"/>
              <a:t>Octopetala</a:t>
            </a:r>
            <a:r>
              <a:rPr lang="en-CA" sz="2800" dirty="0" smtClean="0"/>
              <a:t>, an Arctic flower. The scientists were trying to figure out how fast the ice age came, and how fast it left</a:t>
            </a:r>
          </a:p>
          <a:p>
            <a:pPr marL="457200" indent="-457200">
              <a:buFont typeface="Arial" panose="020B0604020202020204" pitchFamily="34" charset="0"/>
              <a:buChar char="•"/>
            </a:pPr>
            <a:r>
              <a:rPr lang="en-CA" sz="2800" dirty="0" smtClean="0"/>
              <a:t>The scientists found </a:t>
            </a:r>
            <a:r>
              <a:rPr lang="en-CA" sz="2800" dirty="0"/>
              <a:t>D</a:t>
            </a:r>
            <a:r>
              <a:rPr lang="en-CA" sz="2800" dirty="0" smtClean="0"/>
              <a:t>ryas’ pollen in one of the layers of mud on the bottom of a lake in Sweden. They assumed that it took the glacier holding this pollen 1000 years to make it to Sweden from the arctic.</a:t>
            </a:r>
            <a:endParaRPr lang="en-CA" sz="2800" dirty="0"/>
          </a:p>
        </p:txBody>
      </p:sp>
    </p:spTree>
    <p:extLst>
      <p:ext uri="{BB962C8B-B14F-4D97-AF65-F5344CB8AC3E}">
        <p14:creationId xmlns:p14="http://schemas.microsoft.com/office/powerpoint/2010/main" val="904154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The Younger Dryas and a </a:t>
            </a:r>
            <a:br>
              <a:rPr lang="en-CA" sz="5400" dirty="0" smtClean="0"/>
            </a:br>
            <a:r>
              <a:rPr lang="en-CA" sz="5400" dirty="0" smtClean="0"/>
              <a:t>Bunch of Ice (cont.)</a:t>
            </a:r>
            <a:endParaRPr lang="en-CA" sz="5400" dirty="0"/>
          </a:p>
        </p:txBody>
      </p:sp>
      <p:sp>
        <p:nvSpPr>
          <p:cNvPr id="3" name="TextBox 2"/>
          <p:cNvSpPr txBox="1"/>
          <p:nvPr/>
        </p:nvSpPr>
        <p:spPr>
          <a:xfrm>
            <a:off x="2307021" y="2560319"/>
            <a:ext cx="8373291" cy="3970318"/>
          </a:xfrm>
          <a:prstGeom prst="rect">
            <a:avLst/>
          </a:prstGeom>
          <a:noFill/>
        </p:spPr>
        <p:txBody>
          <a:bodyPr wrap="square" rtlCol="0">
            <a:spAutoFit/>
          </a:bodyPr>
          <a:lstStyle/>
          <a:p>
            <a:pPr marL="457200" indent="-457200">
              <a:buFont typeface="Arial" panose="020B0604020202020204" pitchFamily="34" charset="0"/>
              <a:buChar char="•"/>
            </a:pPr>
            <a:r>
              <a:rPr lang="en-CA" sz="2800" dirty="0" smtClean="0"/>
              <a:t>Later on, a bunch of scientists got together and decided that a Younger Dryas could have only lasted 1000 years! a very rapid change in climate.</a:t>
            </a:r>
          </a:p>
          <a:p>
            <a:pPr marL="457200" indent="-457200">
              <a:buFont typeface="Arial" panose="020B0604020202020204" pitchFamily="34" charset="0"/>
              <a:buChar char="•"/>
            </a:pPr>
            <a:r>
              <a:rPr lang="en-CA" sz="2800" dirty="0" smtClean="0"/>
              <a:t>Scientists later went to Greenland to try and find proof of their theory in the thick ice. They ended up digging out a huge ice core, 110000 years worth of it. The ice had layers of frozen water, proving a severe drop in temperature after a warm spell, but that it happened much faster than they thought possible…</a:t>
            </a:r>
            <a:endParaRPr lang="en-CA" sz="2800" dirty="0"/>
          </a:p>
        </p:txBody>
      </p:sp>
    </p:spTree>
    <p:extLst>
      <p:ext uri="{BB962C8B-B14F-4D97-AF65-F5344CB8AC3E}">
        <p14:creationId xmlns:p14="http://schemas.microsoft.com/office/powerpoint/2010/main" val="4287805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The younger Dryas and a </a:t>
            </a:r>
            <a:br>
              <a:rPr lang="en-CA" sz="5400" dirty="0" smtClean="0"/>
            </a:br>
            <a:r>
              <a:rPr lang="en-CA" sz="5400" dirty="0" smtClean="0"/>
              <a:t>Bunch of Ice (part 3)</a:t>
            </a:r>
            <a:endParaRPr lang="en-CA" sz="5400" dirty="0"/>
          </a:p>
        </p:txBody>
      </p:sp>
      <p:sp>
        <p:nvSpPr>
          <p:cNvPr id="3" name="TextBox 2"/>
          <p:cNvSpPr txBox="1"/>
          <p:nvPr/>
        </p:nvSpPr>
        <p:spPr>
          <a:xfrm>
            <a:off x="2307021" y="2599508"/>
            <a:ext cx="8373291" cy="3970318"/>
          </a:xfrm>
          <a:prstGeom prst="rect">
            <a:avLst/>
          </a:prstGeom>
          <a:noFill/>
        </p:spPr>
        <p:txBody>
          <a:bodyPr wrap="square" rtlCol="0">
            <a:spAutoFit/>
          </a:bodyPr>
          <a:lstStyle/>
          <a:p>
            <a:pPr marL="457200" indent="-457200">
              <a:buFont typeface="Arial" panose="020B0604020202020204" pitchFamily="34" charset="0"/>
              <a:buChar char="•"/>
            </a:pPr>
            <a:r>
              <a:rPr lang="en-CA" sz="2800" dirty="0" smtClean="0"/>
              <a:t>Closer observation of this ice, showed that the Younger Dryas didn’t take thousands, or hundreds of years to appear, but just a decade. It to0k only 10 years for the planet to become frozen.</a:t>
            </a:r>
          </a:p>
          <a:p>
            <a:pPr marL="457200" indent="-457200">
              <a:buFont typeface="Arial" panose="020B0604020202020204" pitchFamily="34" charset="0"/>
              <a:buChar char="•"/>
            </a:pPr>
            <a:r>
              <a:rPr lang="en-CA" sz="2800" dirty="0" smtClean="0"/>
              <a:t>Even crazier, the Younger Dryas ended in just 3 years. Ice age to no ice age in 3 years flat.</a:t>
            </a:r>
          </a:p>
          <a:p>
            <a:pPr marL="457200" indent="-457200">
              <a:buFont typeface="Arial" panose="020B0604020202020204" pitchFamily="34" charset="0"/>
              <a:buChar char="•"/>
            </a:pPr>
            <a:r>
              <a:rPr lang="en-CA" sz="2800" dirty="0" smtClean="0"/>
              <a:t>From this proof, the scientists concluded that this rapid change in weather had been happening steady until about 11000 years ago. </a:t>
            </a:r>
            <a:endParaRPr lang="en-CA" sz="2800" dirty="0"/>
          </a:p>
        </p:txBody>
      </p:sp>
    </p:spTree>
    <p:extLst>
      <p:ext uri="{BB962C8B-B14F-4D97-AF65-F5344CB8AC3E}">
        <p14:creationId xmlns:p14="http://schemas.microsoft.com/office/powerpoint/2010/main" val="2430247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The Body’s Defense Against</a:t>
            </a:r>
            <a:br>
              <a:rPr lang="en-CA" sz="5400" dirty="0" smtClean="0"/>
            </a:br>
            <a:r>
              <a:rPr lang="en-CA" sz="5400" dirty="0" smtClean="0"/>
              <a:t>The Cold:</a:t>
            </a:r>
            <a:endParaRPr lang="en-CA" sz="5400" dirty="0"/>
          </a:p>
        </p:txBody>
      </p:sp>
      <p:sp>
        <p:nvSpPr>
          <p:cNvPr id="3" name="TextBox 2"/>
          <p:cNvSpPr txBox="1"/>
          <p:nvPr/>
        </p:nvSpPr>
        <p:spPr>
          <a:xfrm>
            <a:off x="2307021" y="2599508"/>
            <a:ext cx="8373291" cy="4401205"/>
          </a:xfrm>
          <a:prstGeom prst="rect">
            <a:avLst/>
          </a:prstGeom>
          <a:noFill/>
        </p:spPr>
        <p:txBody>
          <a:bodyPr wrap="square" rtlCol="0">
            <a:spAutoFit/>
          </a:bodyPr>
          <a:lstStyle/>
          <a:p>
            <a:r>
              <a:rPr lang="en-CA" sz="2800" dirty="0" smtClean="0"/>
              <a:t>When your body gets cold, it has a few ways to keep itself running:</a:t>
            </a:r>
          </a:p>
          <a:p>
            <a:pPr marL="457200" indent="-457200">
              <a:buFont typeface="Arial" panose="020B0604020202020204" pitchFamily="34" charset="0"/>
              <a:buChar char="•"/>
            </a:pPr>
            <a:r>
              <a:rPr lang="en-CA" sz="2800" u="sng" dirty="0" smtClean="0"/>
              <a:t>Shivering: </a:t>
            </a:r>
            <a:r>
              <a:rPr lang="en-CA" sz="2800" dirty="0" smtClean="0"/>
              <a:t>shivering burns off any sugar that is stored in your muscles to make heat.</a:t>
            </a:r>
          </a:p>
          <a:p>
            <a:pPr marL="457200" indent="-457200">
              <a:buFont typeface="Arial" panose="020B0604020202020204" pitchFamily="34" charset="0"/>
              <a:buChar char="•"/>
            </a:pPr>
            <a:r>
              <a:rPr lang="en-CA" sz="2800" u="sng" dirty="0" smtClean="0"/>
              <a:t>Numbing of fingers and toes</a:t>
            </a:r>
            <a:r>
              <a:rPr lang="en-CA" sz="2800" dirty="0" smtClean="0"/>
              <a:t>: when your body gets cold, it prioritizes. the capillaries that send blood to your fingers and toes contract, not allowing as much blood flow. Instead, it sends the blood to the chest, to keep the major organs running, may result in frostbite</a:t>
            </a:r>
            <a:endParaRPr lang="en-CA" sz="2800" dirty="0"/>
          </a:p>
        </p:txBody>
      </p:sp>
    </p:spTree>
    <p:extLst>
      <p:ext uri="{BB962C8B-B14F-4D97-AF65-F5344CB8AC3E}">
        <p14:creationId xmlns:p14="http://schemas.microsoft.com/office/powerpoint/2010/main" val="5697720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1766</TotalTime>
  <Words>938</Words>
  <Application>Microsoft Office PowerPoint</Application>
  <PresentationFormat>Widescreen</PresentationFormat>
  <Paragraphs>40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Parallax</vt:lpstr>
      <vt:lpstr>A Spoonful Of Sugar Helps The Temperature Go Down (Chapter 2)</vt:lpstr>
      <vt:lpstr>Introduction</vt:lpstr>
      <vt:lpstr>Type 1 Diabetes</vt:lpstr>
      <vt:lpstr>Type 2 Diabetes</vt:lpstr>
      <vt:lpstr>Gestational Diabetes</vt:lpstr>
      <vt:lpstr>The Younger Dryas and a  Bunch of Ice</vt:lpstr>
      <vt:lpstr>The Younger Dryas and a  Bunch of Ice (cont.)</vt:lpstr>
      <vt:lpstr>The younger Dryas and a  Bunch of Ice (part 3)</vt:lpstr>
      <vt:lpstr>The Body’s Defense Against The Cold:</vt:lpstr>
      <vt:lpstr>The Body’s Defense Against  The Cold 2</vt:lpstr>
      <vt:lpstr>Freezing Frogs and Diabetes </vt:lpstr>
      <vt:lpstr>What’s That Got To Do  With Diabetes?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Spoonful Of Sugar Helps The Temperature Go Down (Chapter 2)</dc:title>
  <dc:creator>Isaiah Gladysz</dc:creator>
  <cp:lastModifiedBy>Isaiah Gladysz</cp:lastModifiedBy>
  <cp:revision>13</cp:revision>
  <dcterms:created xsi:type="dcterms:W3CDTF">2015-09-25T20:57:40Z</dcterms:created>
  <dcterms:modified xsi:type="dcterms:W3CDTF">2015-09-29T03:31:34Z</dcterms:modified>
</cp:coreProperties>
</file>